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1F2A-B87C-4BD4-9476-A564C3D71B37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953E-FCD7-4D27-AA6B-B5EA10952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F630-E56F-46D3-BB65-B4209C7892D1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456-A4ED-462B-8738-F42609BD7A23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D20-CBD2-4233-AD68-80E82829B6A9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2110-F141-46DE-8B7C-16628323647F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4E80-82CF-48E2-A4F5-81A7BCD0D48E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51A8-1E34-42F0-9D3A-970895B1108D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06EB-A49E-4F13-B938-AB6CA58AB094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0-1018-4776-8A8B-8DA65D84B5DF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218A-DE40-45E4-BD49-F14B242756E8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0A70-B997-4B92-A2C6-49BF127AFC3E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BA773F-A02B-48AB-BA4F-FBD2C2A34C0E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10E302-7DB6-42C1-939C-F0DA4A8914AE}" type="datetime1">
              <a:rPr lang="en-US" smtClean="0"/>
              <a:pPr/>
              <a:t>5/19/2023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B5705E-F2D0-4B07-A9FF-3AFBD23AE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>
    <p:wipe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kalavani\Desktop\زایمان زودرس\New folder (4)\behine_02_2012106_224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روشهای 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غربالگری: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buNone/>
            </a:pPr>
            <a:endParaRPr lang="fa-I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800" dirty="0" smtClean="0">
                <a:cs typeface="B Lotus" pitchFamily="2" charset="-78"/>
              </a:rPr>
              <a:t>کار</a:t>
            </a:r>
            <a:r>
              <a:rPr lang="en-US" sz="2800" dirty="0" smtClean="0">
                <a:cs typeface="B Lotus" pitchFamily="2" charset="-78"/>
              </a:rPr>
              <a:t> </a:t>
            </a:r>
            <a:r>
              <a:rPr lang="fa-IR" sz="2800" dirty="0" smtClean="0">
                <a:cs typeface="B Lotus" pitchFamily="2" charset="-78"/>
              </a:rPr>
              <a:t>ساز </a:t>
            </a:r>
            <a:r>
              <a:rPr lang="fa-IR" sz="2800" dirty="0">
                <a:cs typeface="B Lotus" pitchFamily="2" charset="-78"/>
              </a:rPr>
              <a:t>نبوده </a:t>
            </a:r>
            <a:r>
              <a:rPr lang="fa-IR" sz="2800" dirty="0" smtClean="0">
                <a:cs typeface="B Lotus" pitchFamily="2" charset="-78"/>
              </a:rPr>
              <a:t>است</a:t>
            </a:r>
            <a:r>
              <a:rPr lang="en-US" sz="2800" dirty="0" smtClean="0">
                <a:cs typeface="B Lotus" pitchFamily="2" charset="-78"/>
              </a:rPr>
              <a:t>…</a:t>
            </a:r>
            <a:endParaRPr lang="en-US" sz="2800" dirty="0">
              <a:cs typeface="B Lotus" pitchFamily="2" charset="-78"/>
            </a:endParaRPr>
          </a:p>
          <a:p>
            <a:pPr algn="just" rtl="1"/>
            <a:endParaRPr lang="en-US" sz="28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4525963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تشخیص: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 smtClean="0">
                <a:solidFill>
                  <a:srgbClr val="FFC000"/>
                </a:solidFill>
                <a:cs typeface="B Lotus" pitchFamily="2" charset="-78"/>
              </a:rPr>
              <a:t>علایم </a:t>
            </a:r>
            <a:r>
              <a:rPr lang="fa-IR" sz="2400" b="1" dirty="0">
                <a:solidFill>
                  <a:srgbClr val="FFC000"/>
                </a:solidFill>
                <a:cs typeface="B Lotus" pitchFamily="2" charset="-78"/>
              </a:rPr>
              <a:t>بیمار: </a:t>
            </a:r>
            <a:r>
              <a:rPr lang="fa-IR" sz="2400" dirty="0">
                <a:cs typeface="B Lotus" pitchFamily="2" charset="-78"/>
              </a:rPr>
              <a:t>فقط در عرض 24 ساعت مانده به لیبر پدیدار می </a:t>
            </a:r>
            <a:r>
              <a:rPr lang="fa-IR" sz="2400" dirty="0" smtClean="0">
                <a:cs typeface="B Lotus" pitchFamily="2" charset="-78"/>
              </a:rPr>
              <a:t>شوند.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1-</a:t>
            </a:r>
            <a:r>
              <a:rPr lang="fa-IR" sz="24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انقباضات به </a:t>
            </a:r>
            <a:r>
              <a:rPr lang="fa-IR" sz="2400" dirty="0" smtClean="0">
                <a:cs typeface="B Lotus" pitchFamily="2" charset="-78"/>
              </a:rPr>
              <a:t>تعداد 4 </a:t>
            </a:r>
            <a:r>
              <a:rPr lang="fa-IR" sz="2400" dirty="0">
                <a:cs typeface="B Lotus" pitchFamily="2" charset="-78"/>
              </a:rPr>
              <a:t>عدد در</a:t>
            </a:r>
            <a:r>
              <a:rPr lang="fa-IR" sz="800" dirty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20 دقیقه </a:t>
            </a:r>
            <a:r>
              <a:rPr lang="fa-IR" sz="2400" dirty="0" smtClean="0">
                <a:cs typeface="B Lotus" pitchFamily="2" charset="-78"/>
              </a:rPr>
              <a:t>یا 8 </a:t>
            </a:r>
            <a:r>
              <a:rPr lang="fa-IR" sz="2400" dirty="0">
                <a:cs typeface="B Lotus" pitchFamily="2" charset="-78"/>
              </a:rPr>
              <a:t>عدد در 60 </a:t>
            </a:r>
            <a:r>
              <a:rPr lang="fa-IR" sz="2400" dirty="0" smtClean="0">
                <a:cs typeface="B Lotus" pitchFamily="2" charset="-78"/>
              </a:rPr>
              <a:t>دقیقه، </a:t>
            </a:r>
            <a:r>
              <a:rPr lang="fa-IR" sz="2400" dirty="0">
                <a:cs typeface="B Lotus" pitchFamily="2" charset="-78"/>
              </a:rPr>
              <a:t>به اضافه تغییر </a:t>
            </a:r>
            <a:r>
              <a:rPr lang="fa-IR" sz="2400" dirty="0" smtClean="0">
                <a:cs typeface="B Lotus" pitchFamily="2" charset="-78"/>
              </a:rPr>
              <a:t>پیشرونده </a:t>
            </a:r>
            <a:r>
              <a:rPr lang="fa-IR" sz="2400" dirty="0">
                <a:cs typeface="B Lotus" pitchFamily="2" charset="-78"/>
              </a:rPr>
              <a:t>در سرویکس</a:t>
            </a:r>
            <a:r>
              <a:rPr lang="fa-IR" sz="2400" dirty="0" smtClean="0">
                <a:cs typeface="B Lotus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علاوه </a:t>
            </a:r>
            <a:r>
              <a:rPr lang="fa-IR" sz="2400" dirty="0">
                <a:cs typeface="B Lotus" pitchFamily="2" charset="-78"/>
              </a:rPr>
              <a:t>بر این احساس فشار </a:t>
            </a:r>
            <a:r>
              <a:rPr lang="fa-IR" sz="2400" dirty="0" smtClean="0">
                <a:cs typeface="B Lotus" pitchFamily="2" charset="-78"/>
              </a:rPr>
              <a:t>لگنی، </a:t>
            </a:r>
            <a:r>
              <a:rPr lang="fa-IR" sz="2400" dirty="0">
                <a:cs typeface="B Lotus" pitchFamily="2" charset="-78"/>
              </a:rPr>
              <a:t>کرامپهای مشابه </a:t>
            </a:r>
            <a:r>
              <a:rPr lang="fa-IR" sz="2400" dirty="0" smtClean="0">
                <a:cs typeface="B Lotus" pitchFamily="2" charset="-78"/>
              </a:rPr>
              <a:t>قاعدگی، ترشح </a:t>
            </a:r>
            <a:r>
              <a:rPr lang="fa-IR" sz="2400" dirty="0">
                <a:cs typeface="B Lotus" pitchFamily="2" charset="-78"/>
              </a:rPr>
              <a:t>واژینال آبکی و کمر درد 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2-</a:t>
            </a:r>
            <a:r>
              <a:rPr lang="fa-IR" sz="24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دیلاتاسیون سرویکس به میزان بیش از یک سانتی متر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3-</a:t>
            </a:r>
            <a:r>
              <a:rPr lang="fa-IR" sz="24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افاسمان سرویکس به میزان 80 درصد یا بیشتر</a:t>
            </a:r>
            <a:endParaRPr lang="en-US" sz="2400" dirty="0"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تغییرات سرویکس: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1-</a:t>
            </a:r>
            <a:r>
              <a:rPr lang="fa-IR" sz="2400" dirty="0" smtClean="0">
                <a:cs typeface="B Lotus" pitchFamily="2" charset="-78"/>
              </a:rPr>
              <a:t> دیلاتاسیون سرویکس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2-</a:t>
            </a:r>
            <a:r>
              <a:rPr lang="fa-IR" sz="2400" dirty="0" smtClean="0">
                <a:cs typeface="B Lotus" pitchFamily="2" charset="-78"/>
              </a:rPr>
              <a:t> طول </a:t>
            </a:r>
            <a:r>
              <a:rPr lang="fa-IR" sz="2400" dirty="0">
                <a:cs typeface="B Lotus" pitchFamily="2" charset="-78"/>
              </a:rPr>
              <a:t>سرویکس (قیفی </a:t>
            </a:r>
            <a:r>
              <a:rPr lang="fa-IR" sz="2400" dirty="0" smtClean="0">
                <a:cs typeface="B Lotus" pitchFamily="2" charset="-78"/>
              </a:rPr>
              <a:t>شدن+ سابقه </a:t>
            </a:r>
            <a:r>
              <a:rPr lang="fa-IR" sz="2400" dirty="0">
                <a:cs typeface="B Lotus" pitchFamily="2" charset="-78"/>
              </a:rPr>
              <a:t>قبلی مهمتر از سرویکس کوتاه</a:t>
            </a:r>
            <a:r>
              <a:rPr lang="fa-IR" sz="2400" dirty="0" smtClean="0">
                <a:cs typeface="B Lotus" pitchFamily="2" charset="-78"/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3-</a:t>
            </a:r>
            <a:r>
              <a:rPr lang="fa-IR" sz="2400" dirty="0" smtClean="0">
                <a:cs typeface="B Lotus" pitchFamily="2" charset="-78"/>
              </a:rPr>
              <a:t> نارسایی </a:t>
            </a:r>
            <a:r>
              <a:rPr lang="fa-IR" sz="2400" dirty="0">
                <a:cs typeface="B Lotus" pitchFamily="2" charset="-78"/>
              </a:rPr>
              <a:t>سرویکس (دیلاتاسیون راجعه و بدون درد سرویکس </a:t>
            </a:r>
            <a:r>
              <a:rPr lang="fa-IR" sz="2400" dirty="0" smtClean="0">
                <a:cs typeface="B Lotus" pitchFamily="2" charset="-78"/>
              </a:rPr>
              <a:t>و زایمان </a:t>
            </a:r>
            <a:r>
              <a:rPr lang="fa-IR" sz="2400" dirty="0">
                <a:cs typeface="B Lotus" pitchFamily="2" charset="-78"/>
              </a:rPr>
              <a:t>خود به خودی 3 ماهه دوم بدون </a:t>
            </a:r>
            <a:r>
              <a:rPr lang="fa-IR" sz="2400" dirty="0" smtClean="0">
                <a:cs typeface="B Lotus" pitchFamily="2" charset="-78"/>
              </a:rPr>
              <a:t>خونریزی، عفونت </a:t>
            </a:r>
            <a:r>
              <a:rPr lang="fa-IR" sz="2400" dirty="0">
                <a:cs typeface="B Lotus" pitchFamily="2" charset="-78"/>
              </a:rPr>
              <a:t>یا پارگی خود به خود پرده </a:t>
            </a:r>
            <a:r>
              <a:rPr lang="fa-IR" sz="2400" dirty="0" smtClean="0">
                <a:cs typeface="B Lotus" pitchFamily="2" charset="-78"/>
              </a:rPr>
              <a:t>ها)</a:t>
            </a:r>
            <a:endParaRPr lang="en-US" sz="2400" dirty="0"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پایش </a:t>
            </a:r>
            <a:r>
              <a:rPr lang="fa-I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سرپایی رحم </a:t>
            </a:r>
            <a:r>
              <a:rPr lang="fa-I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:</a:t>
            </a:r>
          </a:p>
          <a:p>
            <a:pPr algn="just" rtl="1">
              <a:buNone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400" dirty="0">
                <a:cs typeface="B Lotus" pitchFamily="2" charset="-78"/>
              </a:rPr>
              <a:t> </a:t>
            </a:r>
            <a:r>
              <a:rPr lang="fa-IR" sz="2400" dirty="0" smtClean="0">
                <a:cs typeface="B Lotus" pitchFamily="2" charset="-78"/>
              </a:rPr>
              <a:t>بی </a:t>
            </a:r>
            <a:r>
              <a:rPr lang="fa-IR" sz="2400" dirty="0">
                <a:cs typeface="B Lotus" pitchFamily="2" charset="-78"/>
              </a:rPr>
              <a:t>تاثیر (پر </a:t>
            </a:r>
            <a:r>
              <a:rPr lang="fa-IR" sz="2400" dirty="0" smtClean="0">
                <a:cs typeface="B Lotus" pitchFamily="2" charset="-78"/>
              </a:rPr>
              <a:t>هزینه، حجیم </a:t>
            </a:r>
            <a:r>
              <a:rPr lang="fa-IR" sz="2400" dirty="0">
                <a:cs typeface="B Lotus" pitchFamily="2" charset="-78"/>
              </a:rPr>
              <a:t>و زمان بر)</a:t>
            </a:r>
            <a:endParaRPr lang="en-US" sz="2400" dirty="0">
              <a:cs typeface="B Lotus" pitchFamily="2" charset="-78"/>
            </a:endParaRPr>
          </a:p>
          <a:p>
            <a:pPr algn="just" rtl="1">
              <a:buNone/>
            </a:pP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فیبرونکتین جنینی: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Lotus" pitchFamily="2" charset="-78"/>
              </a:rPr>
              <a:t>وجود آن در ترشحات سرویکو واژینال قبل از پارگی پرده ها </a:t>
            </a:r>
            <a:endParaRPr lang="fa-IR" sz="2400" dirty="0" smtClean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احتمال </a:t>
            </a:r>
            <a:r>
              <a:rPr lang="fa-IR" sz="2400" dirty="0">
                <a:cs typeface="B Lotus" pitchFamily="2" charset="-78"/>
              </a:rPr>
              <a:t>لیبر قریب الوقوع </a:t>
            </a:r>
            <a:r>
              <a:rPr lang="fa-I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(بالای 50 نانو گرم در میلی </a:t>
            </a:r>
            <a:r>
              <a:rPr lang="fa-I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لیتر) </a:t>
            </a:r>
            <a:r>
              <a:rPr lang="fa-IR" sz="2400" dirty="0">
                <a:cs typeface="B Lotus" pitchFamily="2" charset="-78"/>
              </a:rPr>
              <a:t>مثبت تلقی می </a:t>
            </a:r>
            <a:r>
              <a:rPr lang="fa-IR" sz="2400" dirty="0" smtClean="0">
                <a:cs typeface="B Lotus" pitchFamily="2" charset="-78"/>
              </a:rPr>
              <a:t>گردد.</a:t>
            </a:r>
            <a:endParaRPr lang="en-US" sz="2400" dirty="0"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en-US" sz="2000" dirty="0">
                <a:cs typeface="B Lotus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پیشگیری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پروژسترون: 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شیافهای </a:t>
            </a:r>
            <a:r>
              <a:rPr lang="fa-IR" sz="2000" dirty="0">
                <a:cs typeface="B Lotus" pitchFamily="2" charset="-78"/>
              </a:rPr>
              <a:t>واژینال بهتر از آمپول و ژلها (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باید محدود به زنانی باشد که دارای سابقه اثبات شده زایمان کمتر از 37 هفته داشته اند</a:t>
            </a:r>
            <a:r>
              <a:rPr lang="fa-IR" sz="2000" dirty="0">
                <a:cs typeface="B Lotus" pitchFamily="2" charset="-78"/>
              </a:rPr>
              <a:t>)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Lotus" pitchFamily="2" charset="-78"/>
              </a:rPr>
              <a:t>بهترین رژیم دوزاژ و روش تجویز </a:t>
            </a:r>
            <a:r>
              <a:rPr lang="fa-IR" sz="2000" dirty="0" smtClean="0">
                <a:cs typeface="B Lotus" pitchFamily="2" charset="-78"/>
              </a:rPr>
              <a:t>(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دردست مطالعه</a:t>
            </a:r>
            <a:r>
              <a:rPr lang="fa-IR" sz="2000" dirty="0" smtClean="0">
                <a:cs typeface="B Lotus" pitchFamily="2" charset="-78"/>
              </a:rPr>
              <a:t>)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-B</a:t>
            </a:r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سرکلاژسرویکس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: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Lotus" pitchFamily="2" charset="-78"/>
              </a:rPr>
              <a:t>سرویکس کوتاه در بررسی سونوگرافیک (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طول کمتر از 25 میلی متر</a:t>
            </a:r>
            <a:r>
              <a:rPr lang="fa-IR" sz="2000" dirty="0">
                <a:cs typeface="B Lotus" pitchFamily="2" charset="-78"/>
              </a:rPr>
              <a:t>). زنان با سابقه سقط راجعه و سرکلاژ اورژانسی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مراقبت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بهداشت همگانی بر پایه ویژگیهای جغرافیایی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642918"/>
            <a:ext cx="5614998" cy="500066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اداره پارگی پرده ها و لیبر پره 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ترم</a:t>
            </a:r>
          </a:p>
          <a:p>
            <a:pPr algn="r" rtl="1">
              <a:lnSpc>
                <a:spcPct val="150000"/>
              </a:lnSpc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1-</a:t>
            </a:r>
            <a:r>
              <a:rPr lang="fa-IR" sz="2000" dirty="0" smtClean="0">
                <a:cs typeface="B Lotus" pitchFamily="2" charset="-78"/>
              </a:rPr>
              <a:t> تایید </a:t>
            </a:r>
            <a:r>
              <a:rPr lang="fa-IR" sz="2000" dirty="0">
                <a:cs typeface="B Lotus" pitchFamily="2" charset="-78"/>
              </a:rPr>
              <a:t>پارگی پرده ها</a:t>
            </a:r>
            <a:endParaRPr lang="en-US" sz="2000" dirty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2-</a:t>
            </a:r>
            <a:r>
              <a:rPr lang="fa-IR" sz="2000" dirty="0" smtClean="0">
                <a:cs typeface="B Lotus" pitchFamily="2" charset="-78"/>
              </a:rPr>
              <a:t> بستری</a:t>
            </a:r>
            <a:endParaRPr lang="en-US" sz="2000" dirty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3-</a:t>
            </a:r>
            <a:r>
              <a:rPr lang="fa-IR" sz="2000" dirty="0" smtClean="0">
                <a:cs typeface="B Lotus" pitchFamily="2" charset="-78"/>
              </a:rPr>
              <a:t> زایمان </a:t>
            </a:r>
            <a:r>
              <a:rPr lang="fa-IR" sz="2000" dirty="0">
                <a:cs typeface="B Lotus" pitchFamily="2" charset="-78"/>
              </a:rPr>
              <a:t>عمدی</a:t>
            </a:r>
            <a:endParaRPr lang="en-US" sz="2000" dirty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4-</a:t>
            </a:r>
            <a:r>
              <a:rPr lang="fa-IR" sz="2000" dirty="0" smtClean="0">
                <a:cs typeface="B Lotus" pitchFamily="2" charset="-78"/>
              </a:rPr>
              <a:t> درمان انتظاری</a:t>
            </a:r>
          </a:p>
          <a:p>
            <a:pPr algn="r" rtl="1">
              <a:lnSpc>
                <a:spcPct val="150000"/>
              </a:lnSpc>
            </a:pPr>
            <a:endParaRPr lang="en-US" sz="2000" dirty="0">
              <a:cs typeface="B Lotus" pitchFamily="2" charset="-78"/>
            </a:endParaRPr>
          </a:p>
          <a:p>
            <a:pPr algn="r">
              <a:lnSpc>
                <a:spcPct val="150000"/>
              </a:lnSpc>
              <a:buNone/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1604" y="2746244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a-IR" dirty="0" smtClean="0">
                <a:cs typeface="B Lotus" pitchFamily="2" charset="-78"/>
              </a:rPr>
              <a:t>تسریع بلوغ ریه جنین</a:t>
            </a:r>
            <a:endParaRPr lang="en-US" dirty="0" smtClean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a-IR" dirty="0" smtClean="0">
                <a:cs typeface="B Lotus" pitchFamily="2" charset="-78"/>
              </a:rPr>
              <a:t>درمان ضد میکروبی</a:t>
            </a:r>
            <a:endParaRPr lang="en-US" dirty="0" smtClean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cs typeface="B Lotus" pitchFamily="2" charset="-78"/>
              </a:rPr>
              <a:t>کورتیکو استروییدها</a:t>
            </a:r>
            <a:endParaRPr lang="en-US" dirty="0" smtClean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a-IR" dirty="0" smtClean="0">
                <a:cs typeface="B Lotus" pitchFamily="2" charset="-78"/>
              </a:rPr>
              <a:t>ترمیم پرده ها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5000628" y="2857496"/>
            <a:ext cx="500066" cy="150019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6896096" cy="4525963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خطرات درمان </a:t>
            </a: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انتظاری</a:t>
            </a:r>
          </a:p>
          <a:p>
            <a:pPr algn="just" rtl="1"/>
            <a:endParaRPr lang="fa-I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الیگوهیدرآمینوس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هیپوپلازی ریوی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دفرمیته های ناشی از فشردگی اندام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پرولاپس بندناف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5-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سپسیس جنینی مادری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6-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سندرم دیسترس تنفسی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7-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خونریزی داخل بطنی و لکومالاسی دور بطنی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8-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فلج مغزی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 rtl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لیبر پره ترم همراه با پرده های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سالم</a:t>
            </a:r>
          </a:p>
          <a:p>
            <a:pPr algn="just" rtl="1">
              <a:buNone/>
            </a:pP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الف-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آمنیوسنتز </a:t>
            </a:r>
            <a:r>
              <a:rPr lang="fa-IR" dirty="0">
                <a:cs typeface="B Lotus" pitchFamily="2" charset="-78"/>
              </a:rPr>
              <a:t>برای تشخیص عفونت</a:t>
            </a: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ب-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درمان </a:t>
            </a:r>
            <a:r>
              <a:rPr lang="fa-IR" dirty="0">
                <a:cs typeface="B Lotus" pitchFamily="2" charset="-78"/>
              </a:rPr>
              <a:t>کورتیکواستروییدی برای افزایش بلوغ ریه جنین</a:t>
            </a: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ج-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درمان </a:t>
            </a:r>
            <a:r>
              <a:rPr lang="fa-IR" dirty="0">
                <a:cs typeface="B Lotus" pitchFamily="2" charset="-78"/>
              </a:rPr>
              <a:t>فوریتی (</a:t>
            </a:r>
            <a:r>
              <a:rPr lang="fa-IR" dirty="0" smtClean="0">
                <a:cs typeface="B Lotus" pitchFamily="2" charset="-78"/>
              </a:rPr>
              <a:t>اضطراری</a:t>
            </a:r>
            <a:r>
              <a:rPr lang="fa-IR" dirty="0">
                <a:cs typeface="B Lotus" pitchFamily="2" charset="-78"/>
              </a:rPr>
              <a:t>)</a:t>
            </a: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د-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داروهای </a:t>
            </a:r>
            <a:r>
              <a:rPr lang="fa-IR" dirty="0">
                <a:cs typeface="B Lotus" pitchFamily="2" charset="-78"/>
              </a:rPr>
              <a:t>ضد میکروبی</a:t>
            </a: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و-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سرکلاژاورژانسی </a:t>
            </a:r>
            <a:r>
              <a:rPr lang="fa-IR" dirty="0">
                <a:cs typeface="B Lotus" pitchFamily="2" charset="-78"/>
              </a:rPr>
              <a:t>یا فوریتی</a:t>
            </a:r>
            <a:endParaRPr lang="en-US" dirty="0">
              <a:cs typeface="B Lotus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ه-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مهار </a:t>
            </a:r>
            <a:r>
              <a:rPr lang="fa-IR" dirty="0">
                <a:cs typeface="B Lotus" pitchFamily="2" charset="-78"/>
              </a:rPr>
              <a:t>لیبر پره </a:t>
            </a:r>
            <a:r>
              <a:rPr lang="fa-IR" dirty="0" smtClean="0">
                <a:cs typeface="B Lotus" pitchFamily="2" charset="-78"/>
              </a:rPr>
              <a:t>ترم</a:t>
            </a:r>
          </a:p>
          <a:p>
            <a:pPr algn="just" rtl="1">
              <a:buNone/>
            </a:pPr>
            <a:endParaRPr lang="en-US" dirty="0">
              <a:cs typeface="B Lotus" pitchFamily="2" charset="-78"/>
            </a:endParaRPr>
          </a:p>
          <a:p>
            <a:pPr algn="just"/>
            <a:endParaRPr lang="en-US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kalavani\Desktop\زایمان زودرس\New folder (4)\10083505746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40" y="0"/>
            <a:ext cx="9148639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5" y="428604"/>
            <a:ext cx="885828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15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Homa" pitchFamily="2" charset="-78"/>
              </a:rPr>
              <a:t>زایمان </a:t>
            </a:r>
            <a:r>
              <a:rPr lang="fa-IR" sz="115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Homa" pitchFamily="2" charset="-78"/>
              </a:rPr>
              <a:t>زودرس</a:t>
            </a:r>
            <a:r>
              <a:rPr lang="fa-IR" sz="32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Homa" pitchFamily="2" charset="-78"/>
              </a:rPr>
              <a:t>92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1285860"/>
            <a:ext cx="8229600" cy="4900634"/>
          </a:xfrm>
        </p:spPr>
        <p:txBody>
          <a:bodyPr>
            <a:noAutofit/>
          </a:bodyPr>
          <a:lstStyle/>
          <a:p>
            <a:pPr algn="just" rtl="1"/>
            <a:endParaRPr lang="fa-IR" sz="2000" dirty="0" smtClean="0">
              <a:cs typeface="B Lotus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ه-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مهار لیبر پره ترم</a:t>
            </a:r>
          </a:p>
          <a:p>
            <a:pPr algn="just" rtl="1">
              <a:buNone/>
            </a:pPr>
            <a:endParaRPr lang="fa-IR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1-</a:t>
            </a:r>
            <a:r>
              <a:rPr lang="fa-IR" sz="2000" dirty="0" smtClean="0">
                <a:cs typeface="B Lotus" pitchFamily="2" charset="-78"/>
              </a:rPr>
              <a:t> استراحت در بستر 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2-</a:t>
            </a:r>
            <a:r>
              <a:rPr lang="fa-IR" sz="2000" dirty="0" smtClean="0">
                <a:cs typeface="B Lotus" pitchFamily="2" charset="-78"/>
              </a:rPr>
              <a:t> هیدراسیون و تسکین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3-</a:t>
            </a:r>
            <a:r>
              <a:rPr lang="fa-IR" sz="2000" dirty="0" smtClean="0">
                <a:cs typeface="B Lotus" pitchFamily="2" charset="-78"/>
              </a:rPr>
              <a:t> آگونیستهای گیرنده بتا آدرنرژیک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4- </a:t>
            </a:r>
            <a:r>
              <a:rPr lang="fa-IR" sz="2000" dirty="0" smtClean="0">
                <a:cs typeface="B Lotus" pitchFamily="2" charset="-78"/>
              </a:rPr>
              <a:t>سولفات منیزیوم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5-</a:t>
            </a:r>
            <a:r>
              <a:rPr lang="fa-IR" sz="2000" dirty="0" smtClean="0">
                <a:cs typeface="B Lotus" pitchFamily="2" charset="-78"/>
              </a:rPr>
              <a:t> بلوکرهای کانال کلسیم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6-</a:t>
            </a:r>
            <a:r>
              <a:rPr lang="fa-IR" sz="2000" dirty="0" smtClean="0">
                <a:cs typeface="B Lotus" pitchFamily="2" charset="-78"/>
              </a:rPr>
              <a:t> آتوسیبان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7-</a:t>
            </a:r>
            <a:r>
              <a:rPr lang="fa-IR" sz="2000" dirty="0" smtClean="0">
                <a:cs typeface="B Lotus" pitchFamily="2" charset="-78"/>
              </a:rPr>
              <a:t> داروهای دهنده اکسید نیتریک</a:t>
            </a:r>
            <a:endParaRPr lang="en-US" sz="2000" dirty="0" smtClean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Lotus" pitchFamily="2" charset="-78"/>
              </a:rPr>
              <a:t>8-</a:t>
            </a:r>
            <a:r>
              <a:rPr lang="fa-IR" sz="2000" dirty="0" smtClean="0">
                <a:cs typeface="B Lotus" pitchFamily="2" charset="-78"/>
              </a:rPr>
              <a:t> تدابیر درمانی توصیه شده برای لیبر پره ترم کمتر از 34 هفته</a:t>
            </a:r>
            <a:endParaRPr lang="en-US" sz="2000" dirty="0" smtClean="0">
              <a:cs typeface="B Lotus" pitchFamily="2" charset="-78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C:\Users\kalavani\Desktop\زایمان زودرس\New folder (4)\nf00195798-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705E-F2D0-4B07-A9FF-3AFBD23AECB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K:\1-زایمان زودرس\New folder (4)\the-e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زایمان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پره ترم: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زایمان </a:t>
            </a:r>
            <a:r>
              <a:rPr lang="fa-IR" sz="2000" dirty="0">
                <a:cs typeface="B Lotus" pitchFamily="2" charset="-78"/>
              </a:rPr>
              <a:t>قبل از 37 هفته (دو سو م مرگها</a:t>
            </a:r>
            <a:r>
              <a:rPr lang="fa-IR" sz="2000" dirty="0" smtClean="0">
                <a:cs typeface="B Lotus" pitchFamily="2" charset="-78"/>
              </a:rPr>
              <a:t>)</a:t>
            </a:r>
            <a:endParaRPr lang="en-US" sz="2000" dirty="0" smtClean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en-US" sz="2000" dirty="0" smtClean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پره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ترم دیر هنگام: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زایمان </a:t>
            </a:r>
            <a:r>
              <a:rPr lang="fa-IR" sz="2000" dirty="0">
                <a:cs typeface="B Lotus" pitchFamily="2" charset="-78"/>
              </a:rPr>
              <a:t>در هفته های </a:t>
            </a:r>
            <a:r>
              <a:rPr lang="fa-IR" sz="2000" dirty="0" smtClean="0">
                <a:cs typeface="B Lotus" pitchFamily="2" charset="-78"/>
              </a:rPr>
              <a:t>36</a:t>
            </a:r>
            <a:r>
              <a:rPr lang="en-US" sz="2000" dirty="0" smtClean="0">
                <a:cs typeface="B Lotus" pitchFamily="2" charset="-78"/>
              </a:rPr>
              <a:t>-</a:t>
            </a:r>
            <a:r>
              <a:rPr lang="fa-IR" sz="2000" dirty="0" smtClean="0">
                <a:cs typeface="B Lotus" pitchFamily="2" charset="-78"/>
              </a:rPr>
              <a:t>34 </a:t>
            </a:r>
            <a:r>
              <a:rPr lang="fa-IR" sz="2000" dirty="0">
                <a:cs typeface="B Lotus" pitchFamily="2" charset="-78"/>
              </a:rPr>
              <a:t>هفته (70 درصد زایمانهای پره ترم)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عامل سه چهارم تمام زایمانهای پره ترم است که تقریبا 80 درصد ناشی از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PLP</a:t>
            </a:r>
            <a:r>
              <a:rPr lang="fa-IR" sz="2000" dirty="0" smtClean="0">
                <a:cs typeface="B Lotus" pitchFamily="2" charset="-78"/>
              </a:rPr>
              <a:t> ایدیوپاتیک یا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PROM</a:t>
            </a:r>
            <a:r>
              <a:rPr lang="fa-IR" sz="2000" dirty="0" smtClean="0">
                <a:cs typeface="B Lotus" pitchFamily="2" charset="-78"/>
              </a:rPr>
              <a:t> و تقریبا20 درصد ناشی از عوارضی مانند هیپرتانسیون و حوادث مربوط به جفت </a:t>
            </a:r>
            <a:endParaRPr lang="en-US" sz="2000" dirty="0" smtClean="0">
              <a:cs typeface="B Lotus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نوزاد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از دیدگاه سن حاملگی: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پره </a:t>
            </a:r>
            <a:r>
              <a:rPr lang="fa-IR" sz="2000" dirty="0">
                <a:cs typeface="B Lotus" pitchFamily="2" charset="-78"/>
              </a:rPr>
              <a:t>ترم یا پست </a:t>
            </a:r>
            <a:r>
              <a:rPr lang="fa-IR" sz="2000" dirty="0" smtClean="0">
                <a:cs typeface="B Lotus" pitchFamily="2" charset="-78"/>
              </a:rPr>
              <a:t>ترم</a:t>
            </a:r>
            <a:endParaRPr lang="en-US" sz="2000" dirty="0" smtClean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نوزاد از نظر جثه: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Lotus" pitchFamily="2" charset="-78"/>
              </a:rPr>
              <a:t>مناسب به نسبت سن </a:t>
            </a:r>
            <a:r>
              <a:rPr lang="fa-IR" sz="2000" dirty="0" smtClean="0">
                <a:cs typeface="B Lotus" pitchFamily="2" charset="-78"/>
              </a:rPr>
              <a:t>حاملگی </a:t>
            </a:r>
            <a:r>
              <a:rPr lang="en-US" sz="2000" dirty="0" smtClean="0">
                <a:cs typeface="B Lotus" pitchFamily="2" charset="-78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AGA</a:t>
            </a:r>
            <a:r>
              <a:rPr lang="en-US" sz="2000" dirty="0" smtClean="0">
                <a:cs typeface="B Lotus" pitchFamily="2" charset="-78"/>
              </a:rPr>
              <a:t>)</a:t>
            </a:r>
            <a:r>
              <a:rPr lang="fa-IR" sz="2000" dirty="0" smtClean="0">
                <a:cs typeface="B Lotus" pitchFamily="2" charset="-78"/>
              </a:rPr>
              <a:t>: وزن </a:t>
            </a:r>
            <a:r>
              <a:rPr lang="fa-IR" sz="2000" dirty="0">
                <a:cs typeface="B Lotus" pitchFamily="2" charset="-78"/>
              </a:rPr>
              <a:t>بین صدکهای دهم و نودم به نسبت سن حاملگی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Lotus" pitchFamily="2" charset="-78"/>
              </a:rPr>
              <a:t>کوچک به نسبت سن </a:t>
            </a:r>
            <a:r>
              <a:rPr lang="fa-IR" sz="2000" dirty="0" smtClean="0">
                <a:cs typeface="B Lotus" pitchFamily="2" charset="-78"/>
              </a:rPr>
              <a:t>حاملگی </a:t>
            </a:r>
            <a:r>
              <a:rPr lang="en-US" sz="2000" dirty="0" smtClean="0">
                <a:cs typeface="B Lotus" pitchFamily="2" charset="-78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LGA</a:t>
            </a:r>
            <a:r>
              <a:rPr lang="en-US" sz="2000" dirty="0">
                <a:cs typeface="B Lotus" pitchFamily="2" charset="-78"/>
              </a:rPr>
              <a:t>)</a:t>
            </a:r>
            <a:r>
              <a:rPr lang="fa-IR" sz="2000" dirty="0">
                <a:cs typeface="B Lotus" pitchFamily="2" charset="-78"/>
              </a:rPr>
              <a:t>: وزن کمتر از صدک دهم 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Lotus" pitchFamily="2" charset="-78"/>
              </a:rPr>
              <a:t>بزرگ به نسبت سن </a:t>
            </a:r>
            <a:r>
              <a:rPr lang="fa-IR" sz="2000" dirty="0" smtClean="0">
                <a:cs typeface="B Lotus" pitchFamily="2" charset="-78"/>
              </a:rPr>
              <a:t>حاملگی </a:t>
            </a:r>
            <a:r>
              <a:rPr lang="en-US" sz="2000" dirty="0" smtClean="0">
                <a:cs typeface="B Lotus" pitchFamily="2" charset="-78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LGA</a:t>
            </a:r>
            <a:r>
              <a:rPr lang="en-US" sz="2000" dirty="0">
                <a:cs typeface="B Lotus" pitchFamily="2" charset="-78"/>
              </a:rPr>
              <a:t>)</a:t>
            </a:r>
            <a:r>
              <a:rPr lang="fa-IR" sz="2000" dirty="0">
                <a:cs typeface="B Lotus" pitchFamily="2" charset="-78"/>
              </a:rPr>
              <a:t>: وزن بیشتر از صدک </a:t>
            </a:r>
            <a:r>
              <a:rPr lang="fa-IR" sz="2000" dirty="0" smtClean="0">
                <a:cs typeface="B Lotus" pitchFamily="2" charset="-78"/>
              </a:rPr>
              <a:t>نودم</a:t>
            </a:r>
          </a:p>
          <a:p>
            <a:pPr algn="just" rtl="1">
              <a:lnSpc>
                <a:spcPct val="150000"/>
              </a:lnSpc>
            </a:pP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موربیدیته در نوزادان پره ترم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Lotus" pitchFamily="2" charset="-78"/>
              </a:rPr>
              <a:t>عواقب </a:t>
            </a:r>
            <a:r>
              <a:rPr lang="fa-IR" sz="2000" dirty="0">
                <a:cs typeface="B Lotus" pitchFamily="2" charset="-78"/>
              </a:rPr>
              <a:t>طولانی مدت مرتبط با تکامل عصبیً </a:t>
            </a:r>
            <a:r>
              <a:rPr lang="fa-IR" sz="2000" dirty="0" smtClean="0">
                <a:cs typeface="B Lotus" pitchFamily="2" charset="-78"/>
              </a:rPr>
              <a:t>و</a:t>
            </a:r>
            <a:r>
              <a:rPr lang="en-US" sz="2000" dirty="0" smtClean="0">
                <a:cs typeface="B Lotus" pitchFamily="2" charset="-78"/>
              </a:rPr>
              <a:t> </a:t>
            </a:r>
            <a:r>
              <a:rPr lang="fa-IR" sz="2000" dirty="0" smtClean="0">
                <a:cs typeface="B Lotus" pitchFamily="2" charset="-78"/>
              </a:rPr>
              <a:t>بیماریهای </a:t>
            </a:r>
            <a:r>
              <a:rPr lang="fa-IR" sz="2000" dirty="0">
                <a:cs typeface="B Lotus" pitchFamily="2" charset="-78"/>
              </a:rPr>
              <a:t>دوره بزرگسالی (هیپرتانسیون ودیابت</a:t>
            </a:r>
            <a:r>
              <a:rPr lang="fa-IR" sz="2000" dirty="0" smtClean="0">
                <a:cs typeface="B Lotus" pitchFamily="2" charset="-78"/>
              </a:rPr>
              <a:t>)</a:t>
            </a:r>
          </a:p>
          <a:p>
            <a:pPr algn="just" rtl="1">
              <a:lnSpc>
                <a:spcPct val="150000"/>
              </a:lnSpc>
              <a:buNone/>
            </a:pP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آستانه قابلیت 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حیات: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sz="2000" dirty="0" smtClean="0">
                <a:cs typeface="B Lotus" pitchFamily="2" charset="-78"/>
              </a:rPr>
              <a:t>25هفته</a:t>
            </a:r>
            <a:endParaRPr lang="en-US" sz="2000" dirty="0"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عواملی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که باعث بهبود پیش آگهی شده: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000" dirty="0">
                <a:cs typeface="B Lotus" pitchFamily="2" charset="-78"/>
              </a:rPr>
              <a:t>جنسیت </a:t>
            </a:r>
            <a:r>
              <a:rPr lang="fa-IR" sz="2000" dirty="0" smtClean="0">
                <a:cs typeface="B Lotus" pitchFamily="2" charset="-78"/>
              </a:rPr>
              <a:t>مونث، حاملگی </a:t>
            </a:r>
            <a:r>
              <a:rPr lang="fa-IR" sz="2000" dirty="0">
                <a:cs typeface="B Lotus" pitchFamily="2" charset="-78"/>
              </a:rPr>
              <a:t>تک </a:t>
            </a:r>
            <a:r>
              <a:rPr lang="fa-IR" sz="2000" dirty="0" smtClean="0">
                <a:cs typeface="B Lotus" pitchFamily="2" charset="-78"/>
              </a:rPr>
              <a:t>قلویی، تجویز </a:t>
            </a:r>
            <a:r>
              <a:rPr lang="fa-IR" sz="2000" dirty="0">
                <a:cs typeface="B Lotus" pitchFamily="2" charset="-78"/>
              </a:rPr>
              <a:t>کورتیکو استرویید برای بلوغ ریه و بالاتر بودن سن </a:t>
            </a:r>
            <a:r>
              <a:rPr lang="fa-IR" sz="2000" dirty="0" smtClean="0">
                <a:cs typeface="B Lotus" pitchFamily="2" charset="-78"/>
              </a:rPr>
              <a:t>حاملگی.</a:t>
            </a: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000" dirty="0">
                <a:cs typeface="B Lotus" pitchFamily="2" charset="-78"/>
              </a:rPr>
              <a:t>انجام سزارین</a:t>
            </a:r>
            <a:r>
              <a:rPr lang="fa-IR" sz="700" dirty="0">
                <a:cs typeface="B Lotus" pitchFamily="2" charset="-78"/>
              </a:rPr>
              <a:t> </a:t>
            </a:r>
            <a:r>
              <a:rPr lang="fa-IR" sz="2000" dirty="0" smtClean="0">
                <a:cs typeface="B Lotus" pitchFamily="2" charset="-78"/>
              </a:rPr>
              <a:t>(</a:t>
            </a:r>
            <a:r>
              <a:rPr lang="fa-I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اختلاف نظر</a:t>
            </a:r>
            <a:r>
              <a:rPr lang="fa-IR" sz="2000" dirty="0" smtClean="0">
                <a:cs typeface="B Lotus" pitchFamily="2" charset="-78"/>
              </a:rPr>
              <a:t>) ولی </a:t>
            </a:r>
            <a:r>
              <a:rPr lang="fa-IR" sz="2000" dirty="0">
                <a:cs typeface="B Lotus" pitchFamily="2" charset="-78"/>
              </a:rPr>
              <a:t>در </a:t>
            </a:r>
            <a:r>
              <a:rPr lang="fa-IR" sz="2000" dirty="0" smtClean="0">
                <a:cs typeface="B Lotus" pitchFamily="2" charset="-78"/>
              </a:rPr>
              <a:t>پارکلند تمام </a:t>
            </a:r>
            <a:r>
              <a:rPr lang="fa-IR" sz="2000" dirty="0">
                <a:cs typeface="B Lotus" pitchFamily="2" charset="-78"/>
              </a:rPr>
              <a:t>اندیکاسیونهای جنینی زایمان سزارین که </a:t>
            </a:r>
            <a:r>
              <a:rPr lang="fa-IR" sz="2000" dirty="0" smtClean="0">
                <a:cs typeface="B Lotus" pitchFamily="2" charset="-78"/>
              </a:rPr>
              <a:t>در حاملگیهای </a:t>
            </a:r>
            <a:r>
              <a:rPr lang="fa-IR" sz="2000" dirty="0">
                <a:cs typeface="B Lotus" pitchFamily="2" charset="-78"/>
              </a:rPr>
              <a:t>پیشرفته مطرح هستند برای 25 هفته رعایت </a:t>
            </a:r>
            <a:r>
              <a:rPr lang="fa-IR" sz="2000" dirty="0" smtClean="0">
                <a:cs typeface="B Lotus" pitchFamily="2" charset="-78"/>
              </a:rPr>
              <a:t>شود.</a:t>
            </a:r>
          </a:p>
          <a:p>
            <a:pPr algn="just" rtl="1">
              <a:lnSpc>
                <a:spcPct val="160000"/>
              </a:lnSpc>
            </a:pPr>
            <a:r>
              <a:rPr lang="fa-IR" sz="2000" dirty="0" smtClean="0">
                <a:cs typeface="B Lotus" pitchFamily="2" charset="-78"/>
              </a:rPr>
              <a:t>در </a:t>
            </a:r>
            <a:r>
              <a:rPr lang="fa-IR" sz="2000" dirty="0">
                <a:cs typeface="B Lotus" pitchFamily="2" charset="-78"/>
              </a:rPr>
              <a:t>هفته 24 فقط در صورتیکه وزن جنین 750 گرم یا بیشتر باشد</a:t>
            </a:r>
            <a:r>
              <a:rPr lang="fa-IR" sz="2000" dirty="0" smtClean="0">
                <a:cs typeface="B Lotus" pitchFamily="2" charset="-78"/>
              </a:rPr>
              <a:t>.</a:t>
            </a:r>
          </a:p>
          <a:p>
            <a:pPr algn="just" rtl="1">
              <a:lnSpc>
                <a:spcPct val="160000"/>
              </a:lnSpc>
            </a:pPr>
            <a:r>
              <a:rPr lang="fa-IR" sz="2000" dirty="0" smtClean="0">
                <a:cs typeface="B Lotus" pitchFamily="2" charset="-78"/>
              </a:rPr>
              <a:t>در </a:t>
            </a:r>
            <a:r>
              <a:rPr lang="fa-IR" sz="2000" dirty="0">
                <a:cs typeface="B Lotus" pitchFamily="2" charset="-78"/>
              </a:rPr>
              <a:t>حاملگیهای 23 هفته سزارین صورت نمی </a:t>
            </a:r>
            <a:r>
              <a:rPr lang="fa-IR" sz="2000" dirty="0" smtClean="0">
                <a:cs typeface="B Lotus" pitchFamily="2" charset="-78"/>
              </a:rPr>
              <a:t>گیرد.</a:t>
            </a:r>
          </a:p>
          <a:p>
            <a:pPr algn="just" rtl="1">
              <a:lnSpc>
                <a:spcPct val="160000"/>
              </a:lnSpc>
              <a:buNone/>
            </a:pPr>
            <a:endParaRPr lang="en-US" sz="2000" dirty="0">
              <a:cs typeface="B Lotus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آکادمی متخصصان کودکان: </a:t>
            </a:r>
            <a:endParaRPr lang="fa-I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000" dirty="0" smtClean="0">
                <a:cs typeface="B Lotus" pitchFamily="2" charset="-78"/>
              </a:rPr>
              <a:t>زیر </a:t>
            </a:r>
            <a:r>
              <a:rPr lang="fa-IR" sz="2000" dirty="0">
                <a:cs typeface="B Lotus" pitchFamily="2" charset="-78"/>
              </a:rPr>
              <a:t>23 هفته وکمتر از 400 گرم احیا نشوند.</a:t>
            </a:r>
            <a:endParaRPr lang="en-US" sz="2000" dirty="0">
              <a:cs typeface="B Lotus" pitchFamily="2" charset="-78"/>
            </a:endParaRPr>
          </a:p>
          <a:p>
            <a:pPr algn="just">
              <a:lnSpc>
                <a:spcPct val="160000"/>
              </a:lnSpc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428625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 descr="C:\Users\kalavani\Desktop\زایمان زودرس\New folder (4)\71037_5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405191" cy="22720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10000"/>
              </a:lnSpc>
            </a:pPr>
            <a:r>
              <a:rPr lang="fa-I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دلایل </a:t>
            </a:r>
            <a:r>
              <a:rPr lang="fa-I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زایمان پره ترم در ایالات متحده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زایمان 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به علت اندیکاسیونهای مادری یا جنینی: </a:t>
            </a:r>
            <a:endPara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 smtClean="0">
                <a:cs typeface="B Lotus" pitchFamily="2" charset="-78"/>
              </a:rPr>
              <a:t>شامل </a:t>
            </a:r>
            <a:r>
              <a:rPr lang="fa-IR" sz="2100" dirty="0">
                <a:cs typeface="B Lotus" pitchFamily="2" charset="-78"/>
              </a:rPr>
              <a:t>پره </a:t>
            </a:r>
            <a:r>
              <a:rPr lang="fa-IR" sz="2100" dirty="0" smtClean="0">
                <a:cs typeface="B Lotus" pitchFamily="2" charset="-78"/>
              </a:rPr>
              <a:t>اکلامپسی، دیسترس جنینی، دکولمان جفت و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SGA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>
                <a:cs typeface="B Lotus" pitchFamily="2" charset="-78"/>
              </a:rPr>
              <a:t> </a:t>
            </a:r>
            <a:r>
              <a:rPr lang="fa-IR" sz="2100" dirty="0">
                <a:solidFill>
                  <a:srgbClr val="FFC000"/>
                </a:solidFill>
                <a:cs typeface="B Lotus" pitchFamily="2" charset="-78"/>
              </a:rPr>
              <a:t>سایرعلل نادرتر</a:t>
            </a:r>
            <a:r>
              <a:rPr lang="fa-IR" sz="2100" dirty="0" smtClean="0">
                <a:solidFill>
                  <a:srgbClr val="FFC000"/>
                </a:solidFill>
                <a:cs typeface="B Lotus" pitchFamily="2" charset="-78"/>
              </a:rPr>
              <a:t>: </a:t>
            </a:r>
          </a:p>
          <a:p>
            <a:pPr algn="just" rtl="1">
              <a:lnSpc>
                <a:spcPct val="110000"/>
              </a:lnSpc>
            </a:pPr>
            <a:r>
              <a:rPr lang="fa-IR" sz="2100" dirty="0" smtClean="0">
                <a:cs typeface="B Lotus" pitchFamily="2" charset="-78"/>
              </a:rPr>
              <a:t>هیپرتانسیون مزمن، جفت سرراهی، دیابت، خونریزی </a:t>
            </a:r>
            <a:r>
              <a:rPr lang="fa-IR" sz="2100" dirty="0">
                <a:cs typeface="B Lotus" pitchFamily="2" charset="-78"/>
              </a:rPr>
              <a:t>غیر قابل </a:t>
            </a:r>
            <a:r>
              <a:rPr lang="fa-IR" sz="2100" dirty="0" smtClean="0">
                <a:cs typeface="B Lotus" pitchFamily="2" charset="-78"/>
              </a:rPr>
              <a:t>توجیه، ایزوایمونیزاسیون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fa-IR" sz="2100" dirty="0" smtClean="0">
                <a:cs typeface="B Lotus" pitchFamily="2" charset="-78"/>
              </a:rPr>
              <a:t> </a:t>
            </a:r>
            <a:r>
              <a:rPr lang="fa-IR" sz="2100" dirty="0">
                <a:cs typeface="B Lotus" pitchFamily="2" charset="-78"/>
              </a:rPr>
              <a:t>و ناهنجاریهای </a:t>
            </a:r>
            <a:r>
              <a:rPr lang="fa-IR" sz="2100" dirty="0" smtClean="0">
                <a:cs typeface="B Lotus" pitchFamily="2" charset="-78"/>
              </a:rPr>
              <a:t>مادرزادی</a:t>
            </a:r>
          </a:p>
          <a:p>
            <a:pPr algn="just" rtl="1">
              <a:lnSpc>
                <a:spcPct val="110000"/>
              </a:lnSpc>
            </a:pPr>
            <a:endParaRPr lang="en-US" sz="2100" dirty="0"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لیبر 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پره ترم غیر قابل توجیه خود به خود همراه با پرده های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سالم: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>
                <a:solidFill>
                  <a:srgbClr val="FFC000"/>
                </a:solidFill>
                <a:cs typeface="B Lotus" pitchFamily="2" charset="-78"/>
              </a:rPr>
              <a:t>عوامل دخیل: </a:t>
            </a:r>
            <a:endParaRPr lang="fa-IR" sz="2100" dirty="0" smtClean="0">
              <a:solidFill>
                <a:srgbClr val="FFC000"/>
              </a:solidFill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 smtClean="0">
                <a:cs typeface="B Lotus" pitchFamily="2" charset="-78"/>
              </a:rPr>
              <a:t>کویوآمنیت، وضعیت </a:t>
            </a:r>
            <a:r>
              <a:rPr lang="fa-IR" sz="2100" dirty="0">
                <a:cs typeface="B Lotus" pitchFamily="2" charset="-78"/>
              </a:rPr>
              <a:t>اجتماعی-اقتصادی </a:t>
            </a:r>
            <a:r>
              <a:rPr lang="fa-IR" sz="2100" dirty="0" smtClean="0">
                <a:cs typeface="B Lotus" pitchFamily="2" charset="-78"/>
              </a:rPr>
              <a:t>پایین، کمبودهای </a:t>
            </a:r>
            <a:r>
              <a:rPr lang="fa-IR" sz="2100" dirty="0">
                <a:cs typeface="B Lotus" pitchFamily="2" charset="-78"/>
              </a:rPr>
              <a:t>تغذیه </a:t>
            </a:r>
            <a:r>
              <a:rPr lang="fa-IR" sz="2100" dirty="0" smtClean="0">
                <a:cs typeface="B Lotus" pitchFamily="2" charset="-78"/>
              </a:rPr>
              <a:t>ای، استعمال </a:t>
            </a:r>
            <a:r>
              <a:rPr lang="fa-IR" sz="2100" dirty="0">
                <a:cs typeface="B Lotus" pitchFamily="2" charset="-78"/>
              </a:rPr>
              <a:t>دخانیات </a:t>
            </a:r>
            <a:r>
              <a:rPr lang="fa-IR" sz="2100" dirty="0" smtClean="0">
                <a:cs typeface="B Lotus" pitchFamily="2" charset="-78"/>
              </a:rPr>
              <a:t>و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fa-IR" sz="2100" dirty="0" smtClean="0">
                <a:cs typeface="B Lotus" pitchFamily="2" charset="-78"/>
              </a:rPr>
              <a:t> کمتر از 19/8</a:t>
            </a:r>
            <a:endParaRPr lang="en-US" sz="2100" dirty="0"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>
                <a:solidFill>
                  <a:srgbClr val="FFC000"/>
                </a:solidFill>
                <a:cs typeface="B Lotus" pitchFamily="2" charset="-78"/>
              </a:rPr>
              <a:t>خطر عود: </a:t>
            </a:r>
            <a:endParaRPr lang="fa-IR" sz="2100" dirty="0" smtClean="0">
              <a:solidFill>
                <a:srgbClr val="FFC000"/>
              </a:solidFill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 smtClean="0">
                <a:cs typeface="B Lotus" pitchFamily="2" charset="-78"/>
              </a:rPr>
              <a:t>افزایش</a:t>
            </a:r>
          </a:p>
          <a:p>
            <a:pPr algn="just" rtl="1">
              <a:lnSpc>
                <a:spcPct val="110000"/>
              </a:lnSpc>
              <a:buNone/>
            </a:pPr>
            <a:endParaRPr lang="en-US" sz="2100" dirty="0"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پارگی 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پیش از موعد و پره ترم ایدیوپاتیک پرده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ها: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10000"/>
              </a:lnSpc>
            </a:pPr>
            <a:r>
              <a:rPr lang="fa-IR" sz="2100" dirty="0">
                <a:cs typeface="B Lotus" pitchFamily="2" charset="-78"/>
              </a:rPr>
              <a:t>اکثر </a:t>
            </a:r>
            <a:r>
              <a:rPr lang="fa-IR" sz="2100" dirty="0" smtClean="0">
                <a:cs typeface="B Lotus" pitchFamily="2" charset="-78"/>
              </a:rPr>
              <a:t>موارد (45 </a:t>
            </a:r>
            <a:r>
              <a:rPr lang="fa-IR" sz="2100" dirty="0">
                <a:cs typeface="B Lotus" pitchFamily="2" charset="-78"/>
              </a:rPr>
              <a:t>درصد به دنبال لیبر پره </a:t>
            </a:r>
            <a:r>
              <a:rPr lang="fa-IR" sz="2100" dirty="0" smtClean="0">
                <a:cs typeface="B Lotus" pitchFamily="2" charset="-78"/>
              </a:rPr>
              <a:t>ترم)</a:t>
            </a:r>
            <a:endParaRPr lang="en-US" sz="2100" dirty="0"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پاتوژنزلیبر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پره ترم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1- </a:t>
            </a:r>
            <a:r>
              <a:rPr lang="fa-IR" sz="2400" dirty="0">
                <a:cs typeface="B Lotus" pitchFamily="2" charset="-78"/>
              </a:rPr>
              <a:t>حذف پروژسترون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2- </a:t>
            </a:r>
            <a:r>
              <a:rPr lang="fa-IR" sz="2400" dirty="0">
                <a:cs typeface="B Lotus" pitchFamily="2" charset="-78"/>
              </a:rPr>
              <a:t>آغاز تجویز اکسی </a:t>
            </a:r>
            <a:r>
              <a:rPr lang="fa-IR" sz="2400" dirty="0" smtClean="0">
                <a:cs typeface="B Lotus" pitchFamily="2" charset="-78"/>
              </a:rPr>
              <a:t>توسین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3- </a:t>
            </a:r>
            <a:r>
              <a:rPr lang="fa-IR" sz="2400" dirty="0">
                <a:cs typeface="B Lotus" pitchFamily="2" charset="-78"/>
              </a:rPr>
              <a:t>فعال شدن دسیدوا</a:t>
            </a:r>
            <a:endParaRPr lang="en-US" sz="2400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itchFamily="2" charset="-78"/>
              </a:rPr>
              <a:t>4- </a:t>
            </a:r>
            <a:r>
              <a:rPr lang="fa-IR" sz="2400" dirty="0">
                <a:cs typeface="B Lotus" pitchFamily="2" charset="-78"/>
              </a:rPr>
              <a:t>حاملگیهای </a:t>
            </a:r>
            <a:r>
              <a:rPr lang="fa-IR" sz="2400" dirty="0" smtClean="0">
                <a:cs typeface="B Lotus" pitchFamily="2" charset="-78"/>
              </a:rPr>
              <a:t>دوقلویی </a:t>
            </a:r>
            <a:r>
              <a:rPr lang="fa-IR" sz="2400" dirty="0">
                <a:cs typeface="B Lotus" pitchFamily="2" charset="-78"/>
              </a:rPr>
              <a:t>و چند قلویی</a:t>
            </a:r>
            <a:r>
              <a:rPr lang="fa-IR" sz="2400" dirty="0">
                <a:solidFill>
                  <a:srgbClr val="FFC000"/>
                </a:solidFill>
                <a:cs typeface="B Lotus" pitchFamily="2" charset="-78"/>
              </a:rPr>
              <a:t>(</a:t>
            </a:r>
            <a:r>
              <a:rPr lang="fa-I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یک ششم موارد</a:t>
            </a:r>
            <a:r>
              <a:rPr lang="fa-IR" sz="2400" dirty="0">
                <a:solidFill>
                  <a:srgbClr val="FFC000"/>
                </a:solidFill>
                <a:cs typeface="B Lotus" pitchFamily="2" charset="-78"/>
              </a:rPr>
              <a:t>)</a:t>
            </a:r>
            <a:endParaRPr lang="en-US" sz="2400" dirty="0">
              <a:solidFill>
                <a:srgbClr val="FFC000"/>
              </a:solidFill>
              <a:cs typeface="B Lotus" pitchFamily="2" charset="-78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Autofit/>
          </a:bodyPr>
          <a:lstStyle/>
          <a:p>
            <a:pPr algn="just" rtl="1"/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عوامل مداخله گر زایمان زود رس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تهدید به سقط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خونریزی در هفته های 13-6 </a:t>
            </a:r>
            <a:r>
              <a:rPr lang="fa-IR" sz="2000" dirty="0" smtClean="0">
                <a:cs typeface="B Lotus" pitchFamily="2" charset="-78"/>
              </a:rPr>
              <a:t>حاملگی (پیدایش </a:t>
            </a:r>
            <a:r>
              <a:rPr lang="fa-IR" sz="2000" dirty="0">
                <a:cs typeface="B Lotus" pitchFamily="2" charset="-78"/>
              </a:rPr>
              <a:t>بعدی لیبر پره </a:t>
            </a:r>
            <a:r>
              <a:rPr lang="fa-IR" sz="2000" dirty="0" smtClean="0">
                <a:cs typeface="B Lotus" pitchFamily="2" charset="-78"/>
              </a:rPr>
              <a:t>ترم، دکولمان </a:t>
            </a:r>
            <a:r>
              <a:rPr lang="fa-IR" sz="2000" dirty="0">
                <a:cs typeface="B Lotus" pitchFamily="2" charset="-78"/>
              </a:rPr>
              <a:t>جفت و سقط قبل از هفته </a:t>
            </a:r>
            <a:r>
              <a:rPr lang="fa-IR" sz="2000" dirty="0" smtClean="0">
                <a:cs typeface="B Lotus" pitchFamily="2" charset="-78"/>
              </a:rPr>
              <a:t>24)</a:t>
            </a:r>
            <a:endParaRPr lang="en-US" sz="2000" dirty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شیوه زندگی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استعمال </a:t>
            </a:r>
            <a:r>
              <a:rPr lang="fa-IR" sz="2000" dirty="0" smtClean="0">
                <a:cs typeface="B Lotus" pitchFamily="2" charset="-78"/>
              </a:rPr>
              <a:t>دخانیات، افزایش </a:t>
            </a:r>
            <a:r>
              <a:rPr lang="fa-IR" sz="2000" dirty="0">
                <a:cs typeface="B Lotus" pitchFamily="2" charset="-78"/>
              </a:rPr>
              <a:t>ناکافی وزن </a:t>
            </a:r>
            <a:r>
              <a:rPr lang="fa-IR" sz="2000" dirty="0" smtClean="0">
                <a:cs typeface="B Lotus" pitchFamily="2" charset="-78"/>
              </a:rPr>
              <a:t>مادر، </a:t>
            </a:r>
            <a:r>
              <a:rPr lang="fa-IR" sz="2000" dirty="0">
                <a:cs typeface="B Lotus" pitchFamily="2" charset="-78"/>
              </a:rPr>
              <a:t>مصرف داروهای غیر </a:t>
            </a:r>
            <a:r>
              <a:rPr lang="fa-IR" sz="2000" dirty="0" smtClean="0">
                <a:cs typeface="B Lotus" pitchFamily="2" charset="-78"/>
              </a:rPr>
              <a:t>مجاز، سن </a:t>
            </a:r>
            <a:r>
              <a:rPr lang="fa-IR" sz="2000" dirty="0">
                <a:cs typeface="B Lotus" pitchFamily="2" charset="-78"/>
              </a:rPr>
              <a:t>کم یا بالای </a:t>
            </a:r>
            <a:r>
              <a:rPr lang="fa-IR" sz="2000" dirty="0" smtClean="0">
                <a:cs typeface="B Lotus" pitchFamily="2" charset="-78"/>
              </a:rPr>
              <a:t>مادر، فقر ، قامت کوتاه و کمبود </a:t>
            </a:r>
            <a:r>
              <a:rPr lang="fa-IR" sz="2000" dirty="0">
                <a:cs typeface="B Lotus" pitchFamily="2" charset="-78"/>
              </a:rPr>
              <a:t>ویتامین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 عوامل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شغلی (شواهد ضد و نقیض) 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مانند راه رفتن یا ایستادن طولانی </a:t>
            </a:r>
            <a:r>
              <a:rPr lang="fa-IR" sz="2000" dirty="0" smtClean="0">
                <a:cs typeface="B Lotus" pitchFamily="2" charset="-78"/>
              </a:rPr>
              <a:t>مدت، شرایط </a:t>
            </a:r>
            <a:r>
              <a:rPr lang="fa-IR" sz="2000" dirty="0">
                <a:cs typeface="B Lotus" pitchFamily="2" charset="-78"/>
              </a:rPr>
              <a:t>کاری طاقت فرسا و زیاد بودن ساعات کاری هفتگی</a:t>
            </a:r>
            <a:endParaRPr lang="en-US" sz="2000" dirty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 عوامل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روانی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 مانند </a:t>
            </a:r>
            <a:r>
              <a:rPr lang="fa-IR" sz="2000" dirty="0" smtClean="0">
                <a:cs typeface="B Lotus" pitchFamily="2" charset="-78"/>
              </a:rPr>
              <a:t>افسردگی، اضطراب، </a:t>
            </a:r>
            <a:r>
              <a:rPr lang="fa-IR" sz="2000" dirty="0">
                <a:cs typeface="B Lotus" pitchFamily="2" charset="-78"/>
              </a:rPr>
              <a:t>استرس مزمن </a:t>
            </a:r>
            <a:r>
              <a:rPr lang="fa-IR" sz="2000" dirty="0" smtClean="0">
                <a:cs typeface="B Lotus" pitchFamily="2" charset="-78"/>
              </a:rPr>
              <a:t>و سوء </a:t>
            </a:r>
            <a:r>
              <a:rPr lang="fa-IR" sz="2000" dirty="0">
                <a:cs typeface="B Lotus" pitchFamily="2" charset="-78"/>
              </a:rPr>
              <a:t>استفاده فیزیکی</a:t>
            </a:r>
            <a:endParaRPr lang="en-US" sz="2000" dirty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5- نژاد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و قومیت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نژاد سیاه پوست (خطر راجعه) </a:t>
            </a:r>
            <a:r>
              <a:rPr lang="fa-IR" sz="2000" dirty="0" smtClean="0">
                <a:cs typeface="B Lotus" pitchFamily="2" charset="-78"/>
              </a:rPr>
              <a:t>و آمریکاییان </a:t>
            </a:r>
            <a:r>
              <a:rPr lang="fa-IR" sz="2000" dirty="0">
                <a:cs typeface="B Lotus" pitchFamily="2" charset="-78"/>
              </a:rPr>
              <a:t>آفریقایی تبار وآفریقایی-کارینی</a:t>
            </a:r>
            <a:endParaRPr lang="en-US" sz="2000" dirty="0">
              <a:cs typeface="B Lotus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6- عوامل </a:t>
            </a:r>
            <a:r>
              <a:rPr lang="fa-I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ژنتیکی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/>
            <a:r>
              <a:rPr lang="fa-IR" sz="2000" dirty="0">
                <a:cs typeface="B Lotus" pitchFamily="2" charset="-78"/>
              </a:rPr>
              <a:t>نقش ژنهای تنظیم کننده ایمنی که سبب تشدید کوریوآمنیت می</a:t>
            </a:r>
            <a:r>
              <a:rPr lang="fa-IR" sz="600" dirty="0">
                <a:cs typeface="B Lotus" pitchFamily="2" charset="-78"/>
              </a:rPr>
              <a:t> </a:t>
            </a:r>
            <a:r>
              <a:rPr lang="fa-IR" sz="2000" dirty="0">
                <a:cs typeface="B Lotus" pitchFamily="2" charset="-78"/>
              </a:rPr>
              <a:t>شوند در زایمان پره ترم ناشی </a:t>
            </a:r>
            <a:r>
              <a:rPr lang="fa-IR" sz="2000" dirty="0" smtClean="0">
                <a:cs typeface="B Lotus" pitchFamily="2" charset="-78"/>
              </a:rPr>
              <a:t>از عفونت </a:t>
            </a:r>
            <a:r>
              <a:rPr lang="fa-IR" sz="2000" dirty="0">
                <a:cs typeface="B Lotus" pitchFamily="2" charset="-78"/>
              </a:rPr>
              <a:t>مطر ح شده است</a:t>
            </a:r>
            <a:endParaRPr lang="en-US" sz="2000" dirty="0">
              <a:cs typeface="B Lotus" pitchFamily="2" charset="-78"/>
            </a:endParaRPr>
          </a:p>
          <a:p>
            <a:pPr algn="just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20000"/>
              </a:lnSpc>
            </a:pPr>
            <a:r>
              <a:rPr lang="fa-IR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عوامل مداخله گر زایمان زود رس</a:t>
            </a:r>
            <a:endParaRPr lang="en-US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7- بیماری پریودنتال: </a:t>
            </a:r>
            <a:r>
              <a:rPr lang="fa-IR" sz="2900" dirty="0" smtClean="0">
                <a:cs typeface="B Lotus" pitchFamily="2" charset="-78"/>
              </a:rPr>
              <a:t>(اختلاف نظر) التهاب لثه= التهاب بیهوازی مزمنی است که در ایالات متحده 50 درصد گرفتارند.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8- ناهنجاری مادرزادی: </a:t>
            </a:r>
            <a:r>
              <a:rPr lang="fa-IR" sz="2900" dirty="0" smtClean="0">
                <a:cs typeface="B Lotus" pitchFamily="2" charset="-78"/>
              </a:rPr>
              <a:t>(وزن کم و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PLP</a:t>
            </a:r>
            <a:r>
              <a:rPr lang="fa-IR" sz="2900" dirty="0" smtClean="0">
                <a:cs typeface="B Lotus" pitchFamily="2" charset="-78"/>
              </a:rPr>
              <a:t>)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9- کوتاه بودن فاصله بین حاملگیها: </a:t>
            </a:r>
            <a:r>
              <a:rPr lang="fa-IR" sz="2900" dirty="0" smtClean="0">
                <a:cs typeface="B Lotus" pitchFamily="2" charset="-78"/>
              </a:rPr>
              <a:t>کمتر از 18 ماه وبیشتر از 59 ماه (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PLP.SGA</a:t>
            </a:r>
            <a:r>
              <a:rPr lang="fa-IR" sz="2900" dirty="0" smtClean="0">
                <a:cs typeface="B Lotus" pitchFamily="2" charset="-78"/>
              </a:rPr>
              <a:t>)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10- سابقه زایمان پره ترم: </a:t>
            </a:r>
            <a:r>
              <a:rPr lang="fa-IR" sz="2900" dirty="0" smtClean="0">
                <a:cs typeface="B Lotus" pitchFamily="2" charset="-78"/>
              </a:rPr>
              <a:t>خطر در بارداری دوم 3 برابر و در بارداری سوم بیش از یک سوم (70 در صد موارد در همان هفته و با همان علل قبل عود کرده بود)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cs typeface="B Lotus" pitchFamily="2" charset="-78"/>
              </a:rPr>
              <a:t>نزدیکی جنسی در اوایل حاملگی خطر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PLP</a:t>
            </a:r>
            <a:r>
              <a:rPr lang="fa-IR" sz="2900" dirty="0" smtClean="0">
                <a:cs typeface="B Lotus" pitchFamily="2" charset="-78"/>
              </a:rPr>
              <a:t> راجعه را افزایش نمی دهد.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11- عفونت: </a:t>
            </a:r>
            <a:r>
              <a:rPr lang="fa-IR" sz="2900" dirty="0" smtClean="0">
                <a:cs typeface="B Lotus" pitchFamily="2" charset="-78"/>
              </a:rPr>
              <a:t>اوره آپلاسما اوره ا لیتیکوم و مایکو پلاسماهومینیس (کوتاه بودن سرویکس)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cs typeface="B Lotus" pitchFamily="2" charset="-78"/>
              </a:rPr>
              <a:t>تجویز پیشگیرانه آنتی بیوتیک بی اثر.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واژینوز باکتریایی: </a:t>
            </a:r>
            <a:r>
              <a:rPr lang="fa-IR" sz="2900" dirty="0" smtClean="0">
                <a:cs typeface="B Lotus" pitchFamily="2" charset="-78"/>
              </a:rPr>
              <a:t>(سقط خود به خود، لیبر پره ترم، کوریوآمنیت و عفونت مایع آمنیون)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عوامل ایجاد کننده واژینوز: </a:t>
            </a:r>
            <a:r>
              <a:rPr lang="fa-IR" sz="2900" dirty="0" smtClean="0">
                <a:cs typeface="B Lotus" pitchFamily="2" charset="-78"/>
              </a:rPr>
              <a:t>عوامل محیطی، مواجهه با استرس مزمن، تفاوتهای نژادی و استفاده مکرر یا اخیر از دوشهای واژینال</a:t>
            </a:r>
            <a:endParaRPr lang="en-US" sz="2900" dirty="0" smtClean="0">
              <a:cs typeface="B Lotus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900" dirty="0" smtClean="0">
                <a:cs typeface="B Lotus" pitchFamily="2" charset="-78"/>
              </a:rPr>
              <a:t>زنانی که دچار واژینوز باکتریایی و دارای ژنوتیپ مستعد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TNF</a:t>
            </a:r>
            <a:r>
              <a:rPr lang="en-US" sz="2900" dirty="0" smtClean="0">
                <a:cs typeface="B Lotus" pitchFamily="2" charset="-78"/>
              </a:rPr>
              <a:t> </a:t>
            </a:r>
            <a:r>
              <a:rPr lang="fa-IR" sz="2900" dirty="0" smtClean="0">
                <a:cs typeface="B Lotus" pitchFamily="2" charset="-78"/>
              </a:rPr>
              <a:t> بودند میزان بروز زایمان پره ترم 9 برابر</a:t>
            </a:r>
            <a:endParaRPr lang="en-US" sz="2900" dirty="0" smtClean="0">
              <a:cs typeface="B Lotus" pitchFamily="2" charset="-78"/>
            </a:endParaRPr>
          </a:p>
          <a:p>
            <a:pPr algn="just">
              <a:lnSpc>
                <a:spcPct val="120000"/>
              </a:lnSpc>
            </a:pPr>
            <a:endParaRPr lang="en-US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B5705E-F2D0-4B07-A9FF-3AFBD23AEC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1169</Words>
  <Application>Microsoft Office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Homa</vt:lpstr>
      <vt:lpstr>B Lotus</vt:lpstr>
      <vt:lpstr>Calibri</vt:lpstr>
      <vt:lpstr>Franklin Gothic Book</vt:lpstr>
      <vt:lpstr>Times New Roman</vt:lpstr>
      <vt:lpstr>Wingdings 2</vt:lpstr>
      <vt:lpstr>Technic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</dc:title>
  <dc:creator>virus</dc:creator>
  <cp:lastModifiedBy>taban</cp:lastModifiedBy>
  <cp:revision>67</cp:revision>
  <dcterms:created xsi:type="dcterms:W3CDTF">2014-02-13T06:12:39Z</dcterms:created>
  <dcterms:modified xsi:type="dcterms:W3CDTF">2023-05-19T04:46:11Z</dcterms:modified>
</cp:coreProperties>
</file>